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77" r:id="rId3"/>
    <p:sldId id="378" r:id="rId4"/>
    <p:sldId id="379" r:id="rId5"/>
    <p:sldId id="361" r:id="rId6"/>
    <p:sldId id="372" r:id="rId7"/>
    <p:sldId id="362" r:id="rId8"/>
    <p:sldId id="380" r:id="rId9"/>
    <p:sldId id="370" r:id="rId10"/>
    <p:sldId id="363" r:id="rId11"/>
    <p:sldId id="371" r:id="rId12"/>
    <p:sldId id="375" r:id="rId13"/>
    <p:sldId id="381" r:id="rId14"/>
    <p:sldId id="337" r:id="rId15"/>
    <p:sldId id="382" r:id="rId16"/>
    <p:sldId id="308" r:id="rId17"/>
    <p:sldId id="309" r:id="rId18"/>
    <p:sldId id="383" r:id="rId19"/>
    <p:sldId id="348" r:id="rId20"/>
    <p:sldId id="316" r:id="rId21"/>
    <p:sldId id="312" r:id="rId22"/>
    <p:sldId id="313" r:id="rId23"/>
    <p:sldId id="332" r:id="rId24"/>
    <p:sldId id="356" r:id="rId25"/>
    <p:sldId id="317" r:id="rId26"/>
    <p:sldId id="333" r:id="rId27"/>
    <p:sldId id="376" r:id="rId28"/>
    <p:sldId id="360" r:id="rId29"/>
    <p:sldId id="359" r:id="rId30"/>
    <p:sldId id="384" r:id="rId31"/>
    <p:sldId id="385" r:id="rId32"/>
    <p:sldId id="349" r:id="rId33"/>
    <p:sldId id="318" r:id="rId34"/>
    <p:sldId id="319" r:id="rId35"/>
    <p:sldId id="320" r:id="rId36"/>
    <p:sldId id="344" r:id="rId37"/>
    <p:sldId id="321" r:id="rId38"/>
    <p:sldId id="322" r:id="rId39"/>
    <p:sldId id="323" r:id="rId40"/>
    <p:sldId id="324" r:id="rId41"/>
    <p:sldId id="325" r:id="rId42"/>
    <p:sldId id="334" r:id="rId43"/>
    <p:sldId id="326" r:id="rId44"/>
    <p:sldId id="327" r:id="rId45"/>
    <p:sldId id="280" r:id="rId46"/>
    <p:sldId id="28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59"/>
    <p:restoredTop sz="75198"/>
  </p:normalViewPr>
  <p:slideViewPr>
    <p:cSldViewPr snapToGrid="0" snapToObjects="1">
      <p:cViewPr varScale="1">
        <p:scale>
          <a:sx n="66" d="100"/>
          <a:sy n="66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37A9C-340B-624B-9D92-194FB5771B2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11268-E93F-2247-948D-38FAAE968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7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4F640-0FC3-DB46-8EEA-F707FEE452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7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在飞盘上画一个箭头，将飞盘扔得很远，让 𝑋 成为箭头着陆后的方位（相对地磁北极）。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11268-E93F-2247-948D-38FAAE968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1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4F640-0FC3-DB46-8EEA-F707FEE452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4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F9350-6587-5242-8752-A8BEFD4EA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5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F9350-6587-5242-8752-A8BEFD4EA6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83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 the probability,</a:t>
            </a:r>
            <a:r>
              <a:rPr lang="en-US" baseline="0" dirty="0"/>
              <a:t> the rate I am going to move is proportional to </a:t>
            </a:r>
            <a:r>
              <a:rPr lang="en-US" baseline="0"/>
              <a:t>the concentration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F9350-6587-5242-8752-A8BEFD4EA6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7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F9350-6587-5242-8752-A8BEFD4EA6A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6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72CD-CD5A-524C-9371-191D259C4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C83D2-30AC-8E4C-8611-5EE7034C4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015D3-7701-A64D-8670-11FB3C75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7CE02-2B2D-AE40-A18D-3357BB89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068B5-F2AB-9846-902C-1EADE3ED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2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F924-C529-8D48-8DA6-60D07534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F74F0-C2A6-4C4A-BF3C-4D60118E7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63141-8DC5-C647-AA24-A72026F6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794C8-E85F-3948-9550-79622862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EEFFA-09A6-BE43-A9EE-B7F43FD5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7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B8BAA3-4378-BA4C-8FAF-76FB6EB67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8101B-C2A0-6745-8DC1-D04773282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6E5E-4127-5C4E-B477-E15238B5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AA8C-5B66-CF40-B9D3-129630CE5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AC17B-3A37-2A49-95C5-2D4A442F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06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892970" y="312540"/>
            <a:ext cx="10406063" cy="1518047"/>
          </a:xfrm>
          <a:prstGeom prst="rect">
            <a:avLst/>
          </a:prstGeom>
        </p:spPr>
        <p:txBody>
          <a:bodyPr lIns="0" tIns="0" rIns="0" bIns="0"/>
          <a:lstStyle>
            <a:lvl1pPr defTabSz="410751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2345321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23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96F6-AEF3-D94F-8F73-B5EFA798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88A30-16BB-B749-A786-6BA3D7B7C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8E126-FD1E-CF48-B034-21F1C2BA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CC2C-6EDA-1943-8EE1-9C5E750E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485E9-1265-CC48-A366-74993CEC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D542-F924-E241-A6A8-ADDB7E0B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798E4-7A16-A641-B4D6-145F636F9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EADED-9F77-B349-962C-24A0C224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4C56-8717-2441-92FB-B19B95022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85BE3-1C19-914E-A091-9DC9CD085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44BC-86CF-C541-989C-547E039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DABFB-F53C-B440-BFC6-96204D14D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D80C1-C9DD-C744-9C44-EC7CBF99B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AE807-F0BC-4E48-A1F2-F5DFCE15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8AF38-5747-134D-8DCF-89AFA172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FFE7B-5419-FA44-961D-6303E3E2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6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4202-DDC3-974F-9FAC-B4B59A36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5470E-B870-4141-A871-FFD2A6BF2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380A5-FE7D-954C-89AE-AB8085CB9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AB411-2E34-7A4B-AA12-64B5BB081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63A26-F802-A946-A093-3B3E00552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80B8A9-6BDB-0C49-BEA6-A46E55EB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D5376E-3BF7-7E44-9791-D29349AD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148E8-2BCB-2648-92A7-0B4CC266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7DF4-76ED-8843-AF15-7639DA95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ADB33-ACCA-4C48-A3A2-C1FDD411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596BE-2028-C049-9E33-84D6C32C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02BA6-CC20-2541-BB4E-760FC016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49EB7-6FED-7842-B082-75B8F5439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A4892-F8CC-234A-99DE-38A91CBB9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A37F4-A5A5-654B-851B-23FE6C5E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6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AF18-51D6-DE44-9B9F-B5F7535C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6EEE-546E-234B-A477-BEFC1C89E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24B95-BA2B-4644-BFB0-BED1E6B76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78501-9183-3D47-B5B1-64EF00C7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1EA8-9EE4-EC4B-A9C7-2A629425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307CA-BC1D-5F4D-AD85-00C6B9BA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6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C48B-45E3-1E4F-91F9-EED39CEE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9A63E-EDBF-7848-9687-54A147C66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8E664-B029-5B41-B5A4-91D7267A8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F5CFA-1465-1943-82C7-17381E22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8945A-0A62-CC40-9F93-3D082FE6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FD8E2-6909-F041-9691-A6EA2658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9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86A0C8-5386-A141-98E2-896382AA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2E378-DA5F-2649-90D4-167E17B82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E5AC3-1AE5-374D-AC7F-4903A3E7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9ECE7-EF11-174B-8680-A28E10AFA2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FBF9-27F8-A44F-AECF-59A18FD03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8C5F3-E5E1-654E-A5F0-0691DCD3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0C827-0F24-7A47-882B-C75592A2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5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"/><Relationship Id="rId4" Type="http://schemas.openxmlformats.org/officeDocument/2006/relationships/image" Target="../media/image32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7" Type="http://schemas.openxmlformats.org/officeDocument/2006/relationships/image" Target="../media/image39.pn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"/><Relationship Id="rId5" Type="http://schemas.openxmlformats.org/officeDocument/2006/relationships/image" Target="../media/image37.tif"/><Relationship Id="rId4" Type="http://schemas.openxmlformats.org/officeDocument/2006/relationships/image" Target="../media/image36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8A02-B735-D944-9C5A-7E11CB330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Probability Theory, </a:t>
            </a:r>
            <a:br>
              <a:rPr lang="en-US" dirty="0"/>
            </a:br>
            <a:r>
              <a:rPr lang="en-US" dirty="0"/>
              <a:t>Density Estimation </a:t>
            </a:r>
          </a:p>
        </p:txBody>
      </p:sp>
    </p:spTree>
    <p:extLst>
      <p:ext uri="{BB962C8B-B14F-4D97-AF65-F5344CB8AC3E}">
        <p14:creationId xmlns:p14="http://schemas.microsoft.com/office/powerpoint/2010/main" val="1963060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Density Function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841500"/>
            <a:ext cx="6350000" cy="317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5292827"/>
            <a:ext cx="80222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Describes the infinitesimal probability of any given value, and the probability that the outcome lies in a given interval can be computed by integrating the probability density function over that interval</a:t>
            </a:r>
          </a:p>
        </p:txBody>
      </p:sp>
    </p:spTree>
    <p:extLst>
      <p:ext uri="{BB962C8B-B14F-4D97-AF65-F5344CB8AC3E}">
        <p14:creationId xmlns:p14="http://schemas.microsoft.com/office/powerpoint/2010/main" val="249423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091C-F58A-844E-B435-6E1B0D0A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Uniform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14F6C-5CFC-594E-89D5-6FE015642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continuous random variable has a </a:t>
                </a:r>
                <a:r>
                  <a:rPr lang="en-US" b="1" dirty="0"/>
                  <a:t>(continuous) uniform</a:t>
                </a:r>
                <a:r>
                  <a:rPr lang="en-US" dirty="0"/>
                  <a:t> distribution if its pdf is constant on the sample space.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Example</a:t>
                </a:r>
                <a:r>
                  <a:rPr lang="en-US" dirty="0"/>
                  <a:t>: Draw an arrow on a Frisbee. Throw the Frisbee a long ways and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bearing (</a:t>
                </a:r>
                <a:r>
                  <a:rPr lang="en-US" dirty="0" err="1"/>
                  <a:t>wrt</a:t>
                </a:r>
                <a:r>
                  <a:rPr lang="en-US" dirty="0"/>
                  <a:t> magnetic north) of the arrow after it lands.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14F6C-5CFC-594E-89D5-6FE015642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1" t="-27616" r="-121" b="-4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2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091C-F58A-844E-B435-6E1B0D0A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14F6C-5CFC-594E-89D5-6FE015642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continuous random variable has a Gaussian distribution if its PDF has the following form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Example</a:t>
                </a:r>
                <a:r>
                  <a:rPr lang="en-US" dirty="0"/>
                  <a:t>: Height of a random person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14F6C-5CFC-594E-89D5-6FE015642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 2" descr="Image result for normal density">
            <a:extLst>
              <a:ext uri="{FF2B5EF4-FFF2-40B4-BE49-F238E27FC236}">
                <a16:creationId xmlns:a16="http://schemas.microsoft.com/office/drawing/2014/main" id="{A2FF02DA-0F06-8A49-AF8A-4E58A720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34" y="4329034"/>
            <a:ext cx="3987303" cy="21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399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206" y="1690688"/>
            <a:ext cx="10515600" cy="4351338"/>
          </a:xfrm>
        </p:spPr>
        <p:txBody>
          <a:bodyPr/>
          <a:lstStyle/>
          <a:p>
            <a:r>
              <a:rPr lang="en-US" dirty="0"/>
              <a:t>Do not have PDF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(parametric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form)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dirty="0"/>
              <a:t>eed to estimate PDF?</a:t>
            </a:r>
          </a:p>
          <a:p>
            <a:pPr lvl="1"/>
            <a:r>
              <a:rPr lang="en-US" dirty="0"/>
              <a:t>Generative/predictive model</a:t>
            </a:r>
          </a:p>
          <a:p>
            <a:pPr lvl="1"/>
            <a:r>
              <a:rPr lang="en-US" dirty="0"/>
              <a:t>Estimate mutual information </a:t>
            </a:r>
          </a:p>
          <a:p>
            <a:pPr lvl="1"/>
            <a:r>
              <a:rPr lang="en-US" dirty="0"/>
              <a:t>Capture inherent stochasticity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density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estimate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compute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entropy/info</a:t>
            </a:r>
            <a:endParaRPr lang="en-US" dirty="0"/>
          </a:p>
          <a:p>
            <a:pPr lvl="1"/>
            <a:r>
              <a:rPr lang="en-US" dirty="0"/>
              <a:t>Reason about outliers and noise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317716D-A98F-AF46-BE4C-454CBDAA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59724"/>
            <a:ext cx="577900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2B57CBE-6658-504D-B42E-DAEC1544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46" y="3121694"/>
            <a:ext cx="5048048" cy="210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27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Estimate</a:t>
            </a:r>
          </a:p>
        </p:txBody>
      </p:sp>
      <p:pic>
        <p:nvPicPr>
          <p:cNvPr id="7" name="Picture 6" descr="pCD3z_pSLP76_scatter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656" y="1845140"/>
            <a:ext cx="3266790" cy="245447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5400000">
            <a:off x="2135223" y="3131582"/>
            <a:ext cx="808057" cy="24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1872425" y="2428578"/>
            <a:ext cx="46242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pCD3z</a:t>
            </a:r>
          </a:p>
        </p:txBody>
      </p:sp>
      <p:sp>
        <p:nvSpPr>
          <p:cNvPr id="11" name="Oval 10"/>
          <p:cNvSpPr/>
          <p:nvPr/>
        </p:nvSpPr>
        <p:spPr>
          <a:xfrm>
            <a:off x="2342632" y="3535609"/>
            <a:ext cx="390811" cy="3713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56429" y="2357442"/>
            <a:ext cx="390811" cy="3713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26"/>
          <p:cNvSpPr txBox="1"/>
          <p:nvPr/>
        </p:nvSpPr>
        <p:spPr>
          <a:xfrm>
            <a:off x="1732393" y="3605625"/>
            <a:ext cx="7598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pSLP76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61801" y="1715318"/>
            <a:ext cx="107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414753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Approach: Histogram</a:t>
            </a:r>
          </a:p>
        </p:txBody>
      </p:sp>
      <p:pic>
        <p:nvPicPr>
          <p:cNvPr id="7" name="Picture 6" descr="histogram_of_ed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3" y="1690688"/>
            <a:ext cx="9144000" cy="4485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8821AB-92FF-BC48-AF0A-44431088FA26}"/>
              </a:ext>
            </a:extLst>
          </p:cNvPr>
          <p:cNvSpPr txBox="1"/>
          <p:nvPr/>
        </p:nvSpPr>
        <p:spPr>
          <a:xfrm>
            <a:off x="3963012" y="1321356"/>
            <a:ext cx="426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draw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histogram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distribution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9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O(N) Algorithm for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" dirty="0"/>
              <a:t>X = (x</a:t>
            </a:r>
            <a:r>
              <a:rPr lang="en" baseline="-25000" dirty="0"/>
              <a:t>1</a:t>
            </a:r>
            <a:r>
              <a:rPr lang="en" dirty="0"/>
              <a:t>, …, x</a:t>
            </a:r>
            <a:r>
              <a:rPr lang="en" baseline="-25000" dirty="0"/>
              <a:t>N</a:t>
            </a:r>
            <a:r>
              <a:rPr lang="en" dirty="0"/>
              <a:t>)</a:t>
            </a:r>
            <a:endParaRPr lang="en-US" dirty="0"/>
          </a:p>
          <a:p>
            <a:r>
              <a:rPr lang="en-US" dirty="0"/>
              <a:t>10 bins with width w=max(X)/10;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=1:N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val</a:t>
            </a:r>
            <a:r>
              <a:rPr lang="en-US" dirty="0"/>
              <a:t> = ceil(x</a:t>
            </a:r>
            <a:r>
              <a:rPr lang="en-US" baseline="-25000" dirty="0"/>
              <a:t>i</a:t>
            </a:r>
            <a:r>
              <a:rPr lang="en-US" dirty="0"/>
              <a:t>/w)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 = </a:t>
            </a:r>
            <a:r>
              <a:rPr lang="en-US" dirty="0" err="1"/>
              <a:t>hist</a:t>
            </a:r>
            <a:r>
              <a:rPr lang="en-US" dirty="0"/>
              <a:t>(val+1);</a:t>
            </a:r>
          </a:p>
          <a:p>
            <a:pPr marL="457200" lvl="1" indent="0">
              <a:buNone/>
            </a:pPr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48089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Width of bin “bandwidth” matters</a:t>
            </a:r>
          </a:p>
        </p:txBody>
      </p:sp>
      <p:pic>
        <p:nvPicPr>
          <p:cNvPr id="4" name="Picture 3" descr="histogram_of_ed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417639"/>
            <a:ext cx="4651383" cy="3402727"/>
          </a:xfrm>
          <a:prstGeom prst="rect">
            <a:avLst/>
          </a:prstGeom>
        </p:spPr>
      </p:pic>
      <p:pic>
        <p:nvPicPr>
          <p:cNvPr id="5" name="Picture 4" descr="histogram_of_edge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08" y="1417638"/>
            <a:ext cx="4647092" cy="32387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1822" y="466211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bins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6851" y="46885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bins </a:t>
            </a:r>
          </a:p>
        </p:txBody>
      </p:sp>
    </p:spTree>
    <p:extLst>
      <p:ext uri="{BB962C8B-B14F-4D97-AF65-F5344CB8AC3E}">
        <p14:creationId xmlns:p14="http://schemas.microsoft.com/office/powerpoint/2010/main" val="3096110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43" y="1191558"/>
            <a:ext cx="7105283" cy="4334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Histograms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353954"/>
            <a:ext cx="8229600" cy="1064908"/>
          </a:xfrm>
        </p:spPr>
        <p:txBody>
          <a:bodyPr>
            <a:normAutofit/>
          </a:bodyPr>
          <a:lstStyle/>
          <a:p>
            <a:r>
              <a:rPr lang="en-US" dirty="0"/>
              <a:t>Non-smooth (gaps, jumps)</a:t>
            </a:r>
          </a:p>
          <a:p>
            <a:r>
              <a:rPr lang="en-US" dirty="0"/>
              <a:t>Discontinuous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886CF-A1AB-0348-A5AC-EB178F7D1B0C}"/>
              </a:ext>
            </a:extLst>
          </p:cNvPr>
          <p:cNvSpPr txBox="1"/>
          <p:nvPr/>
        </p:nvSpPr>
        <p:spPr>
          <a:xfrm>
            <a:off x="423081" y="2975212"/>
            <a:ext cx="4071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bandwidth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small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distribution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jumpy,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capture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actual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distribution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094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708" y="3024385"/>
            <a:ext cx="8229600" cy="1143000"/>
          </a:xfrm>
        </p:spPr>
        <p:txBody>
          <a:bodyPr/>
          <a:lstStyle/>
          <a:p>
            <a:r>
              <a:rPr lang="en-US" dirty="0"/>
              <a:t>Kernel Density Estimates</a:t>
            </a:r>
          </a:p>
        </p:txBody>
      </p:sp>
    </p:spTree>
    <p:extLst>
      <p:ext uri="{BB962C8B-B14F-4D97-AF65-F5344CB8AC3E}">
        <p14:creationId xmlns:p14="http://schemas.microsoft.com/office/powerpoint/2010/main" val="70458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F64E-6B43-3A43-8B88-66D970B2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0D460F-E341-444A-BD71-9ECB55901142}"/>
                  </a:ext>
                </a:extLst>
              </p:cNvPr>
              <p:cNvSpPr txBox="1"/>
              <p:nvPr/>
            </p:nvSpPr>
            <p:spPr>
              <a:xfrm>
                <a:off x="1077686" y="2518042"/>
                <a:ext cx="609797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A </a:t>
                </a:r>
                <a:r>
                  <a:rPr lang="en-US" sz="2000" b="1" dirty="0"/>
                  <a:t>random variable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is a variable whose outcome is determined by an experiment or observation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0D460F-E341-444A-BD71-9ECB5590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6" y="2518042"/>
                <a:ext cx="6097978" cy="707886"/>
              </a:xfrm>
              <a:prstGeom prst="rect">
                <a:avLst/>
              </a:prstGeom>
              <a:blipFill>
                <a:blip r:embed="rId2"/>
                <a:stretch>
                  <a:fillRect l="-1040" t="-5357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00" name="Picture 8" descr="Best Coin Collection Category GIFs | Gfycat">
            <a:extLst>
              <a:ext uri="{FF2B5EF4-FFF2-40B4-BE49-F238E27FC236}">
                <a16:creationId xmlns:a16="http://schemas.microsoft.com/office/drawing/2014/main" id="{CDC87D01-4638-A745-99FE-A37566D09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062" y="2113808"/>
            <a:ext cx="4008252" cy="400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9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1417638"/>
            <a:ext cx="9373351" cy="2775878"/>
          </a:xfrm>
        </p:spPr>
        <p:txBody>
          <a:bodyPr>
            <a:normAutofit/>
          </a:bodyPr>
          <a:lstStyle/>
          <a:p>
            <a:r>
              <a:rPr lang="en-US" dirty="0"/>
              <a:t>A Kernel is a non-negative, real-valued,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integrable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function K that :</a:t>
            </a:r>
          </a:p>
          <a:p>
            <a:pPr lvl="1"/>
            <a:r>
              <a:rPr lang="en-US" dirty="0"/>
              <a:t>Integrates to 1</a:t>
            </a:r>
          </a:p>
          <a:p>
            <a:pPr lvl="1"/>
            <a:r>
              <a:rPr lang="en-US" dirty="0"/>
              <a:t>Symmetric K(-u)=K(u)</a:t>
            </a:r>
          </a:p>
        </p:txBody>
      </p:sp>
      <p:pic>
        <p:nvPicPr>
          <p:cNvPr id="4" name="Picture 3" descr="600px-Kernel_uni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29" y="3869571"/>
            <a:ext cx="3421813" cy="2737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650" y="4008850"/>
            <a:ext cx="16206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Uniform Kernel</a:t>
            </a:r>
          </a:p>
        </p:txBody>
      </p:sp>
      <p:pic>
        <p:nvPicPr>
          <p:cNvPr id="6" name="Picture 5" descr="600px-Kernel_exponent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36" y="3869572"/>
            <a:ext cx="3426791" cy="27414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3532" y="4013022"/>
            <a:ext cx="16840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Gaussian Kernel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764161" y="4614048"/>
          <a:ext cx="1545490" cy="46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3100" imgH="203200" progId="Equation.3">
                  <p:embed/>
                </p:oleObj>
              </mc:Choice>
              <mc:Fallback>
                <p:oleObj name="Equation" r:id="rId4" imgW="673100" imgH="203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4161" y="4614048"/>
                        <a:ext cx="1545490" cy="46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298290" y="4614047"/>
          <a:ext cx="1697605" cy="690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2200" imgH="444500" progId="Equation.3">
                  <p:embed/>
                </p:oleObj>
              </mc:Choice>
              <mc:Fallback>
                <p:oleObj name="Equation" r:id="rId6" imgW="1092200" imgH="4445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98290" y="4614047"/>
                        <a:ext cx="1697605" cy="690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065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</a:t>
            </a:r>
          </a:p>
        </p:txBody>
      </p:sp>
      <p:pic>
        <p:nvPicPr>
          <p:cNvPr id="6" name="Shape 74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629889"/>
            <a:ext cx="7987375" cy="36522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935568" y="5833521"/>
          <a:ext cx="1828242" cy="72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600" imgH="393700" progId="Equation.3">
                  <p:embed/>
                </p:oleObj>
              </mc:Choice>
              <mc:Fallback>
                <p:oleObj name="Equation" r:id="rId3" imgW="990600" imgH="3937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5568" y="5833521"/>
                        <a:ext cx="1828242" cy="726609"/>
                      </a:xfrm>
                      <a:prstGeom prst="rect">
                        <a:avLst/>
                      </a:prstGeom>
                      <a:ln>
                        <a:solidFill>
                          <a:srgbClr val="C0504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75720" y="5392539"/>
            <a:ext cx="267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Kernel By Bandwidth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6182" y="5360273"/>
            <a:ext cx="253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Integrate over all Kernels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475658" y="5761871"/>
          <a:ext cx="3147708" cy="94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300" imgH="457200" progId="Equation.3">
                  <p:embed/>
                </p:oleObj>
              </mc:Choice>
              <mc:Fallback>
                <p:oleObj name="Equation" r:id="rId5" imgW="13843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75658" y="5761871"/>
                        <a:ext cx="3147708" cy="942406"/>
                      </a:xfrm>
                      <a:prstGeom prst="rect">
                        <a:avLst/>
                      </a:prstGeom>
                      <a:ln>
                        <a:solidFill>
                          <a:srgbClr val="C0504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848041" y="1417638"/>
            <a:ext cx="126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5438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Estimate</a:t>
            </a:r>
          </a:p>
        </p:txBody>
      </p:sp>
      <p:pic>
        <p:nvPicPr>
          <p:cNvPr id="4" name="Picture 3" descr="density_estimate_of_ed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9" y="1417639"/>
            <a:ext cx="3922041" cy="2912533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79404" y="4551760"/>
            <a:ext cx="7271904" cy="104387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8047"/>
              </a:buClr>
              <a:buFont typeface="Wingdings" charset="2"/>
              <a:buChar char="q"/>
            </a:pPr>
            <a:r>
              <a:rPr lang="en-US" sz="2800" dirty="0">
                <a:solidFill>
                  <a:prstClr val="black"/>
                </a:solidFill>
                <a:cs typeface="Plantagenet Cherokee"/>
              </a:rPr>
              <a:t>Gives a smooth approximation to density </a:t>
            </a:r>
          </a:p>
          <a:p>
            <a:pPr>
              <a:buClr>
                <a:srgbClr val="DD8047"/>
              </a:buClr>
              <a:buFont typeface="Wingdings" charset="2"/>
              <a:buChar char="q"/>
            </a:pPr>
            <a:r>
              <a:rPr lang="en-US" sz="2800" dirty="0">
                <a:solidFill>
                  <a:prstClr val="black"/>
                </a:solidFill>
                <a:cs typeface="Plantagenet Cherokee"/>
              </a:rPr>
              <a:t>Interpolates gaps</a:t>
            </a:r>
          </a:p>
        </p:txBody>
      </p:sp>
      <p:pic>
        <p:nvPicPr>
          <p:cNvPr id="5" name="Picture 4" descr="histogram_of_ed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417639"/>
            <a:ext cx="3941069" cy="28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44" y="274638"/>
            <a:ext cx="8521857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Bandwidth= h =Width of Scaled Kernel </a:t>
            </a:r>
            <a:r>
              <a:rPr lang="en-US" sz="3600" i="1" dirty="0" err="1"/>
              <a:t>K</a:t>
            </a:r>
            <a:r>
              <a:rPr lang="en-US" sz="3600" i="1" baseline="-25000" dirty="0" err="1"/>
              <a:t>h</a:t>
            </a:r>
            <a:r>
              <a:rPr lang="en-US" sz="3600" dirty="0"/>
              <a:t> </a:t>
            </a:r>
          </a:p>
        </p:txBody>
      </p:sp>
      <p:pic>
        <p:nvPicPr>
          <p:cNvPr id="5" name="Picture 4" descr="undersmooth_bandwidth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71" y="4040706"/>
            <a:ext cx="3934634" cy="2817295"/>
          </a:xfrm>
          <a:prstGeom prst="rect">
            <a:avLst/>
          </a:prstGeom>
        </p:spPr>
      </p:pic>
      <p:pic>
        <p:nvPicPr>
          <p:cNvPr id="6" name="Picture 5" descr="oversmooth_bandwidth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40706"/>
            <a:ext cx="3865606" cy="2817295"/>
          </a:xfrm>
          <a:prstGeom prst="rect">
            <a:avLst/>
          </a:prstGeom>
        </p:spPr>
      </p:pic>
      <p:pic>
        <p:nvPicPr>
          <p:cNvPr id="8" name="Picture 7" descr="good_bandwidth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94" y="1288319"/>
            <a:ext cx="4884930" cy="27523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90481" y="2660545"/>
            <a:ext cx="1201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Optimal*</a:t>
            </a:r>
          </a:p>
          <a:p>
            <a:r>
              <a:rPr lang="en-US" dirty="0"/>
              <a:t>Bandwidth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6064" y="5904911"/>
            <a:ext cx="187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bandwidth</a:t>
            </a:r>
          </a:p>
          <a:p>
            <a:r>
              <a:rPr lang="en-US" dirty="0" err="1"/>
              <a:t>oversmooths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81222" y="5491748"/>
            <a:ext cx="1687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bandwidth</a:t>
            </a:r>
          </a:p>
          <a:p>
            <a:r>
              <a:rPr lang="en-US" dirty="0" err="1"/>
              <a:t>undersmooths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181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+mn-lt"/>
                <a:cs typeface="Plantagenet Cherokee"/>
              </a:rPr>
              <a:t>Kernel Density Estimation in 2D</a:t>
            </a:r>
            <a:endParaRPr lang="en-US" dirty="0">
              <a:latin typeface="+mn-lt"/>
            </a:endParaRPr>
          </a:p>
        </p:txBody>
      </p:sp>
      <p:pic>
        <p:nvPicPr>
          <p:cNvPr id="6" name="Picture 5" descr="geyser_scatterplot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61490"/>
          </a:xfrm>
          <a:prstGeom prst="rect">
            <a:avLst/>
          </a:prstGeom>
        </p:spPr>
      </p:pic>
      <p:pic>
        <p:nvPicPr>
          <p:cNvPr id="7" name="Picture 6" descr="geyser_mini_contours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92201"/>
            <a:ext cx="9144000" cy="4666593"/>
          </a:xfrm>
          <a:prstGeom prst="rect">
            <a:avLst/>
          </a:prstGeom>
        </p:spPr>
      </p:pic>
      <p:pic>
        <p:nvPicPr>
          <p:cNvPr id="8" name="Picture 7" descr="geyser_overlaid_big_contour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92201"/>
            <a:ext cx="9144000" cy="4666593"/>
          </a:xfrm>
          <a:prstGeom prst="rect">
            <a:avLst/>
          </a:prstGeom>
        </p:spPr>
      </p:pic>
      <p:pic>
        <p:nvPicPr>
          <p:cNvPr id="9" name="Picture 8" descr="geyser_big_contour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92201"/>
            <a:ext cx="9144000" cy="4666593"/>
          </a:xfrm>
          <a:prstGeom prst="rect">
            <a:avLst/>
          </a:prstGeom>
        </p:spPr>
      </p:pic>
      <p:pic>
        <p:nvPicPr>
          <p:cNvPr id="10" name="Picture 9" descr="geyser_imagesc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41401"/>
            <a:ext cx="9144000" cy="4771697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739756" y="5676998"/>
            <a:ext cx="68118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DD8047"/>
              </a:buClr>
              <a:buNone/>
            </a:pPr>
            <a:r>
              <a:rPr lang="en-US" sz="2800" dirty="0">
                <a:solidFill>
                  <a:prstClr val="black"/>
                </a:solidFill>
                <a:cs typeface="Plantagenet Cherokee"/>
              </a:rPr>
              <a:t>Raw Data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739757" y="5685467"/>
            <a:ext cx="68118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DD8047"/>
              </a:buClr>
              <a:buNone/>
            </a:pPr>
            <a:r>
              <a:rPr lang="en-US" sz="2800" dirty="0">
                <a:solidFill>
                  <a:prstClr val="black"/>
                </a:solidFill>
                <a:cs typeface="Plantagenet Cherokee"/>
              </a:rPr>
              <a:t>Mini-Kernel (Gaussian) at each point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739756" y="5676998"/>
            <a:ext cx="68118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DD8047"/>
              </a:buClr>
              <a:buNone/>
            </a:pPr>
            <a:r>
              <a:rPr lang="en-US" sz="2800" dirty="0">
                <a:solidFill>
                  <a:prstClr val="black"/>
                </a:solidFill>
                <a:cs typeface="Plantagenet Cherokee"/>
              </a:rPr>
              <a:t>Integrate over space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739756" y="5700355"/>
            <a:ext cx="68118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DD8047"/>
              </a:buClr>
              <a:buNone/>
            </a:pPr>
            <a:r>
              <a:rPr lang="en-US" sz="2800" dirty="0">
                <a:solidFill>
                  <a:prstClr val="black"/>
                </a:solidFill>
                <a:cs typeface="Plantagenet Cherokee"/>
              </a:rPr>
              <a:t>Rendered as </a:t>
            </a:r>
            <a:r>
              <a:rPr lang="en-US" sz="2800" dirty="0" err="1">
                <a:solidFill>
                  <a:prstClr val="black"/>
                </a:solidFill>
                <a:cs typeface="Plantagenet Cherokee"/>
              </a:rPr>
              <a:t>Heatmap</a:t>
            </a:r>
            <a:endParaRPr lang="en-US" sz="2800" dirty="0">
              <a:solidFill>
                <a:prstClr val="black"/>
              </a:solidFill>
              <a:cs typeface="Plantagenet Cherokee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149772" y="3160792"/>
            <a:ext cx="4122056" cy="495300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2739757" y="5504749"/>
            <a:ext cx="6811818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DD8047"/>
              </a:buClr>
              <a:buNone/>
            </a:pPr>
            <a:r>
              <a:rPr lang="en-US" sz="2800" dirty="0">
                <a:solidFill>
                  <a:prstClr val="black"/>
                </a:solidFill>
                <a:cs typeface="Plantagenet Cherokee"/>
              </a:rPr>
              <a:t>KDE learns underlying probability distribution, smooths data </a:t>
            </a:r>
          </a:p>
        </p:txBody>
      </p:sp>
    </p:spTree>
    <p:extLst>
      <p:ext uri="{BB962C8B-B14F-4D97-AF65-F5344CB8AC3E}">
        <p14:creationId xmlns:p14="http://schemas.microsoft.com/office/powerpoint/2010/main" val="20364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Algorithm O(N*P)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KDE is computed by :</a:t>
            </a:r>
          </a:p>
          <a:p>
            <a:endParaRPr lang="en-US" dirty="0"/>
          </a:p>
          <a:p>
            <a:r>
              <a:rPr lang="en-US" dirty="0"/>
              <a:t>Suppose we want to compute KDE at points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for j=</a:t>
            </a:r>
            <a:r>
              <a:rPr lang="en-US"/>
              <a:t>1:P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for i=1:n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end</a:t>
            </a:r>
          </a:p>
          <a:p>
            <a:pPr marL="0" indent="0">
              <a:buNone/>
            </a:pPr>
            <a:r>
              <a:rPr lang="en-US" dirty="0"/>
              <a:t>    end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107505" y="1600200"/>
          <a:ext cx="3147708" cy="94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300" imgH="457200" progId="Equation.3">
                  <p:embed/>
                </p:oleObj>
              </mc:Choice>
              <mc:Fallback>
                <p:oleObj name="Equation" r:id="rId2" imgW="1384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07505" y="1600200"/>
                        <a:ext cx="3147708" cy="942406"/>
                      </a:xfrm>
                      <a:prstGeom prst="rect">
                        <a:avLst/>
                      </a:prstGeom>
                      <a:ln>
                        <a:solidFill>
                          <a:srgbClr val="C0504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393951" y="3206750"/>
          <a:ext cx="16176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5000" imgH="203200" progId="Equation.3">
                  <p:embed/>
                </p:oleObj>
              </mc:Choice>
              <mc:Fallback>
                <p:oleObj name="Equation" r:id="rId4" imgW="6350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93951" y="3206750"/>
                        <a:ext cx="1617663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444876" y="4710114"/>
          <a:ext cx="350361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03400" imgH="393700" progId="Equation.3">
                  <p:embed/>
                </p:oleObj>
              </mc:Choice>
              <mc:Fallback>
                <p:oleObj name="Equation" r:id="rId6" imgW="1803400" imgH="3937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44876" y="4710114"/>
                        <a:ext cx="3503613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037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Integrated Square Error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1"/>
            <a:ext cx="8544141" cy="452596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Problem: we don’t know the actual distribution! </a:t>
            </a:r>
          </a:p>
          <a:p>
            <a:r>
              <a:rPr lang="en-US" dirty="0"/>
              <a:t>Solution: Approximate it with a Gaussian and solve for optimal bandwidth (“rule-of-thumb” estimate)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479424" y="1699536"/>
          <a:ext cx="5978273" cy="82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0" imgH="279400" progId="Equation.3">
                  <p:embed/>
                </p:oleObj>
              </mc:Choice>
              <mc:Fallback>
                <p:oleObj name="Equation" r:id="rId2" imgW="2032000" imgH="279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79424" y="1699536"/>
                        <a:ext cx="5978273" cy="82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Brace 3"/>
          <p:cNvSpPr/>
          <p:nvPr/>
        </p:nvSpPr>
        <p:spPr>
          <a:xfrm rot="5400000">
            <a:off x="6705637" y="2254745"/>
            <a:ext cx="460191" cy="644037"/>
          </a:xfrm>
          <a:prstGeom prst="rightBrac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41331" y="2806858"/>
            <a:ext cx="55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4558" y="275169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7849224" y="2254745"/>
            <a:ext cx="460191" cy="644037"/>
          </a:xfrm>
          <a:prstGeom prst="rightBrac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261900" y="5071906"/>
          <a:ext cx="2136071" cy="160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81100" imgH="889000" progId="Equation.3">
                  <p:embed/>
                </p:oleObj>
              </mc:Choice>
              <mc:Fallback>
                <p:oleObj name="Equation" r:id="rId4" imgW="1181100" imgH="8890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61900" y="5071906"/>
                        <a:ext cx="2136071" cy="160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883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29A8-2D24-5545-80EB-A3D37FD4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Histogram, Density Estimate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7783F0E-DCB0-4340-9557-FF2C9D63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3047223"/>
            <a:ext cx="6217920" cy="25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1C0856B-0E4B-3243-8AFE-FEAC81962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3" y="1690688"/>
            <a:ext cx="577900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E161849-695E-6244-9C43-FD6CCECB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0827"/>
            <a:ext cx="6096001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526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1201" y="92076"/>
            <a:ext cx="8229601" cy="1508124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k</a:t>
            </a:r>
            <a:r>
              <a:rPr lang="en-US" dirty="0"/>
              <a:t>-NN-based Density Estimate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94" y="2153536"/>
            <a:ext cx="4051846" cy="3241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63" y="2025261"/>
            <a:ext cx="4116675" cy="33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597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ND Density Estimation on </a:t>
            </a:r>
            <a:r>
              <a:rPr lang="en-US" i="1" dirty="0"/>
              <a:t>k-</a:t>
            </a:r>
            <a:r>
              <a:rPr lang="en-US" dirty="0"/>
              <a:t>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1" y="1388270"/>
            <a:ext cx="5480050" cy="5326857"/>
          </a:xfrm>
        </p:spPr>
        <p:txBody>
          <a:bodyPr>
            <a:normAutofit fontScale="92500"/>
          </a:bodyPr>
          <a:lstStyle/>
          <a:p>
            <a:r>
              <a:rPr lang="en-US" dirty="0"/>
              <a:t>Compute KNN with 2d distance</a:t>
            </a:r>
          </a:p>
          <a:p>
            <a:r>
              <a:rPr lang="en-US" dirty="0"/>
              <a:t>r =Distance to k-</a:t>
            </a:r>
            <a:r>
              <a:rPr lang="en-US" dirty="0" err="1"/>
              <a:t>th</a:t>
            </a:r>
            <a:r>
              <a:rPr lang="en-US" dirty="0"/>
              <a:t> neighbor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k/N point are within R</a:t>
            </a:r>
            <a:r>
              <a:rPr lang="en-US" baseline="30000" dirty="0"/>
              <a:t>2</a:t>
            </a:r>
            <a:r>
              <a:rPr lang="en-US" dirty="0"/>
              <a:t> ball of t</a:t>
            </a:r>
          </a:p>
          <a:p>
            <a:r>
              <a:rPr lang="en-US" dirty="0"/>
              <a:t>In higher dimensions use the volume of the higher dimensional ball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[</a:t>
            </a:r>
            <a:r>
              <a:rPr lang="en-US" sz="2000" i="1" dirty="0" err="1"/>
              <a:t>Loftsgaarden</a:t>
            </a:r>
            <a:r>
              <a:rPr lang="en-US" sz="2000" i="1" dirty="0"/>
              <a:t>, </a:t>
            </a:r>
            <a:r>
              <a:rPr lang="en-US" sz="2000" i="1" dirty="0" err="1"/>
              <a:t>Quesenberry</a:t>
            </a:r>
            <a:r>
              <a:rPr lang="en-US" sz="2000" i="1" dirty="0"/>
              <a:t>, Annals of Mathematical Statistics, 1965</a:t>
            </a:r>
            <a:r>
              <a:rPr lang="en-US" sz="2000" dirty="0"/>
              <a:t>]</a:t>
            </a:r>
          </a:p>
        </p:txBody>
      </p:sp>
      <p:sp>
        <p:nvSpPr>
          <p:cNvPr id="11" name="Oval 10"/>
          <p:cNvSpPr/>
          <p:nvPr/>
        </p:nvSpPr>
        <p:spPr>
          <a:xfrm>
            <a:off x="3317875" y="2698752"/>
            <a:ext cx="222250" cy="2381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>
            <a:stCxn id="11" idx="3"/>
          </p:cNvCxnSpPr>
          <p:nvPr/>
        </p:nvCxnSpPr>
        <p:spPr>
          <a:xfrm flipH="1">
            <a:off x="2984501" y="2902002"/>
            <a:ext cx="365923" cy="7492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979738" y="3089277"/>
            <a:ext cx="222250" cy="238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73375" y="3629027"/>
            <a:ext cx="222250" cy="2381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51125" y="2209802"/>
            <a:ext cx="222250" cy="238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38320" y="2298754"/>
            <a:ext cx="222250" cy="238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1" idx="6"/>
            <a:endCxn id="14" idx="1"/>
          </p:cNvCxnSpPr>
          <p:nvPr/>
        </p:nvCxnSpPr>
        <p:spPr>
          <a:xfrm>
            <a:off x="3540125" y="2817814"/>
            <a:ext cx="472160" cy="3063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7"/>
            <a:endCxn id="17" idx="3"/>
          </p:cNvCxnSpPr>
          <p:nvPr/>
        </p:nvCxnSpPr>
        <p:spPr>
          <a:xfrm flipV="1">
            <a:off x="3507578" y="2502005"/>
            <a:ext cx="263291" cy="231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6" idx="5"/>
          </p:cNvCxnSpPr>
          <p:nvPr/>
        </p:nvCxnSpPr>
        <p:spPr>
          <a:xfrm flipH="1" flipV="1">
            <a:off x="2840829" y="2413052"/>
            <a:ext cx="486439" cy="3554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413001" y="2178050"/>
            <a:ext cx="1709612" cy="1644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065185" y="3822700"/>
            <a:ext cx="1397879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/>
              <a:t>Kth</a:t>
            </a:r>
            <a:r>
              <a:rPr lang="en-US" dirty="0"/>
              <a:t> neighbor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13367" y="3060648"/>
            <a:ext cx="312896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77361" y="2378127"/>
            <a:ext cx="261976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047875" y="1417638"/>
            <a:ext cx="0" cy="3154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3279" y="4565650"/>
            <a:ext cx="227647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20569" y="4609584"/>
            <a:ext cx="287248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44226" y="2633147"/>
            <a:ext cx="289139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y</a:t>
            </a: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/>
        </p:nvGraphicFramePr>
        <p:xfrm>
          <a:off x="5391150" y="2329339"/>
          <a:ext cx="3355975" cy="997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700" imgH="419100" progId="Equation.3">
                  <p:embed/>
                </p:oleObj>
              </mc:Choice>
              <mc:Fallback>
                <p:oleObj name="Equation" r:id="rId2" imgW="1409700" imgH="4191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1150" y="2329339"/>
                        <a:ext cx="3355975" cy="997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22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6714-FA5D-8D47-897C-F8D49FF3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 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90C05E-D322-6A40-AF6C-FCA60FFAFB9D}"/>
                  </a:ext>
                </a:extLst>
              </p:cNvPr>
              <p:cNvSpPr txBox="1"/>
              <p:nvPr/>
            </p:nvSpPr>
            <p:spPr>
              <a:xfrm>
                <a:off x="1313212" y="2363872"/>
                <a:ext cx="92677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The set of all possible outcomes is called the </a:t>
                </a:r>
                <a:r>
                  <a:rPr lang="en-US" sz="2000" b="1" dirty="0"/>
                  <a:t>sample space</a:t>
                </a:r>
                <a:r>
                  <a:rPr lang="en-US" sz="2000" dirty="0"/>
                  <a:t>, often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90C05E-D322-6A40-AF6C-FCA60FFA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12" y="2363872"/>
                <a:ext cx="9267702" cy="400110"/>
              </a:xfrm>
              <a:prstGeom prst="rect">
                <a:avLst/>
              </a:prstGeom>
              <a:blipFill>
                <a:blip r:embed="rId2"/>
                <a:stretch>
                  <a:fillRect l="-68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eads , tails or both | Marketing Strategy">
            <a:extLst>
              <a:ext uri="{FF2B5EF4-FFF2-40B4-BE49-F238E27FC236}">
                <a16:creationId xmlns:a16="http://schemas.microsoft.com/office/drawing/2014/main" id="{CBD2005A-59F0-3C43-95A4-D46E144D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76" y="3429000"/>
            <a:ext cx="5055425" cy="252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4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81467-C1D5-DF4E-AB00-3C3B8585D4CE}"/>
              </a:ext>
            </a:extLst>
          </p:cNvPr>
          <p:cNvSpPr txBox="1"/>
          <p:nvPr/>
        </p:nvSpPr>
        <p:spPr>
          <a:xfrm>
            <a:off x="2665707" y="3198167"/>
            <a:ext cx="7226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https://scikit-</a:t>
            </a:r>
            <a:r>
              <a:rPr lang="en-US" sz="2400" dirty="0" err="1"/>
              <a:t>learn.org</a:t>
            </a:r>
            <a:r>
              <a:rPr lang="en-US" sz="2400" dirty="0"/>
              <a:t>/stable/modules/</a:t>
            </a:r>
            <a:r>
              <a:rPr lang="en-US" sz="2400" dirty="0" err="1"/>
              <a:t>density.html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08352-B90E-B147-A387-008128C572E8}"/>
              </a:ext>
            </a:extLst>
          </p:cNvPr>
          <p:cNvSpPr txBox="1"/>
          <p:nvPr/>
        </p:nvSpPr>
        <p:spPr>
          <a:xfrm>
            <a:off x="2665708" y="1425844"/>
            <a:ext cx="5797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err="1"/>
              <a:t>Sklearn</a:t>
            </a:r>
            <a:r>
              <a:rPr lang="zh-CN" altLang="en-US" sz="4000" dirty="0"/>
              <a:t>  </a:t>
            </a:r>
            <a:r>
              <a:rPr lang="en-US" altLang="zh-CN" sz="4000" dirty="0"/>
              <a:t>density</a:t>
            </a:r>
            <a:r>
              <a:rPr lang="zh-CN" altLang="en-US" sz="4000" dirty="0"/>
              <a:t> </a:t>
            </a:r>
            <a:r>
              <a:rPr lang="en-US" altLang="zh-CN" sz="4000" dirty="0"/>
              <a:t>estimation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11260-181B-A94C-BFB9-DF7B10840749}"/>
              </a:ext>
            </a:extLst>
          </p:cNvPr>
          <p:cNvSpPr txBox="1"/>
          <p:nvPr/>
        </p:nvSpPr>
        <p:spPr>
          <a:xfrm>
            <a:off x="2665707" y="2506303"/>
            <a:ext cx="8074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20"/>
                </a:solidFill>
                <a:effectLst/>
              </a:rPr>
              <a:t>from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E84B5"/>
                </a:solidFill>
                <a:effectLst/>
              </a:rPr>
              <a:t>sklearn.neighbors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7020"/>
                </a:solidFill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KernelDensity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5919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AE59-AA84-DC4A-9350-F98BC8B13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advanced KDE</a:t>
            </a:r>
          </a:p>
        </p:txBody>
      </p:sp>
    </p:spTree>
    <p:extLst>
      <p:ext uri="{BB962C8B-B14F-4D97-AF65-F5344CB8AC3E}">
        <p14:creationId xmlns:p14="http://schemas.microsoft.com/office/powerpoint/2010/main" val="510067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708" y="30243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Heat-Equation Based Density-Estimation </a:t>
            </a:r>
          </a:p>
        </p:txBody>
      </p:sp>
    </p:spTree>
    <p:extLst>
      <p:ext uri="{BB962C8B-B14F-4D97-AF65-F5344CB8AC3E}">
        <p14:creationId xmlns:p14="http://schemas.microsoft.com/office/powerpoint/2010/main" val="698999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163989"/>
            <a:ext cx="8229600" cy="2962174"/>
          </a:xfrm>
        </p:spPr>
        <p:txBody>
          <a:bodyPr>
            <a:normAutofit/>
          </a:bodyPr>
          <a:lstStyle/>
          <a:p>
            <a:r>
              <a:rPr lang="en-US" dirty="0"/>
              <a:t>Main idea: </a:t>
            </a:r>
          </a:p>
          <a:p>
            <a:pPr lvl="1"/>
            <a:r>
              <a:rPr lang="en-US" dirty="0"/>
              <a:t>Start with histogram </a:t>
            </a:r>
          </a:p>
          <a:p>
            <a:pPr lvl="1"/>
            <a:r>
              <a:rPr lang="en-US" dirty="0"/>
              <a:t>Smooth histogram using heat equation evolution</a:t>
            </a:r>
          </a:p>
          <a:p>
            <a:pPr lvl="1"/>
            <a:r>
              <a:rPr lang="en-US" dirty="0"/>
              <a:t>Mimics spreading of heat</a:t>
            </a:r>
          </a:p>
        </p:txBody>
      </p:sp>
      <p:pic>
        <p:nvPicPr>
          <p:cNvPr id="4" name="Picture 3" descr="Screenshot 2015-01-11 12.3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294847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6643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1297"/>
            <a:ext cx="8229600" cy="1143000"/>
          </a:xfrm>
        </p:spPr>
        <p:txBody>
          <a:bodyPr/>
          <a:lstStyle/>
          <a:p>
            <a:r>
              <a:rPr lang="en-US" dirty="0"/>
              <a:t>Spreading of Heat</a:t>
            </a:r>
          </a:p>
        </p:txBody>
      </p:sp>
      <p:pic>
        <p:nvPicPr>
          <p:cNvPr id="4" name="Shape 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0" y="1234297"/>
            <a:ext cx="9144000" cy="6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81200" y="1298869"/>
            <a:ext cx="3396304" cy="95410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At time=0 we have at </a:t>
            </a:r>
          </a:p>
          <a:p>
            <a:r>
              <a:rPr lang="en-US" sz="2800" dirty="0"/>
              <a:t>delta peak at 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8810" y="3077896"/>
            <a:ext cx="3396304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At later times we get</a:t>
            </a:r>
          </a:p>
          <a:p>
            <a:r>
              <a:rPr lang="en-US" sz="2800" dirty="0"/>
              <a:t>Gaussians that spread</a:t>
            </a:r>
          </a:p>
          <a:p>
            <a:r>
              <a:rPr lang="en-US" sz="2800" dirty="0"/>
              <a:t>faster and faster</a:t>
            </a:r>
          </a:p>
        </p:txBody>
      </p:sp>
    </p:spTree>
    <p:extLst>
      <p:ext uri="{BB962C8B-B14F-4D97-AF65-F5344CB8AC3E}">
        <p14:creationId xmlns:p14="http://schemas.microsoft.com/office/powerpoint/2010/main" val="190740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Equation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2991799"/>
            <a:ext cx="8229600" cy="3134364"/>
          </a:xfrm>
        </p:spPr>
        <p:txBody>
          <a:bodyPr>
            <a:normAutofit/>
          </a:bodyPr>
          <a:lstStyle/>
          <a:p>
            <a:r>
              <a:rPr lang="en-US" dirty="0"/>
              <a:t>Relates diffusion of heat in time related to diffusion in space</a:t>
            </a:r>
          </a:p>
          <a:p>
            <a:r>
              <a:rPr lang="en-US" dirty="0">
                <a:solidFill>
                  <a:srgbClr val="000000"/>
                </a:solidFill>
              </a:rPr>
              <a:t>Heat diffuses over larger areas with time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Starts with peaks at each </a:t>
            </a:r>
            <a:r>
              <a:rPr lang="en-US" dirty="0" err="1"/>
              <a:t>datapoint</a:t>
            </a:r>
            <a:r>
              <a:rPr lang="en-US" dirty="0"/>
              <a:t>, and spreads to a uniform equilibrium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479397" y="1417639"/>
          <a:ext cx="2456452" cy="140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200" imgH="406400" progId="Equation.3">
                  <p:embed/>
                </p:oleObj>
              </mc:Choice>
              <mc:Fallback>
                <p:oleObj name="Equation" r:id="rId3" imgW="711200" imgH="4064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9397" y="1417639"/>
                        <a:ext cx="2456452" cy="140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4059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Neumann boundary conditions: no probability mass is allowed past data range </a:t>
            </a:r>
          </a:p>
          <a:p>
            <a:r>
              <a:rPr lang="en-US" dirty="0">
                <a:solidFill>
                  <a:srgbClr val="000000"/>
                </a:solidFill>
              </a:rPr>
              <a:t>Solution the heat equation in a bounded domain is given by a Fourier series in Cosines: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326575" y="4654695"/>
          <a:ext cx="7357340" cy="1471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46500" imgH="749300" progId="Equation.3">
                  <p:embed/>
                </p:oleObj>
              </mc:Choice>
              <mc:Fallback>
                <p:oleObj name="Equation" r:id="rId2" imgW="3746500" imgH="7493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6575" y="4654695"/>
                        <a:ext cx="7357340" cy="1471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8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305504"/>
          </a:xfrm>
        </p:spPr>
        <p:txBody>
          <a:bodyPr/>
          <a:lstStyle/>
          <a:p>
            <a:r>
              <a:rPr lang="en-US" dirty="0"/>
              <a:t>DCT is a representation of </a:t>
            </a:r>
            <a:r>
              <a:rPr lang="en-US"/>
              <a:t>a dataset </a:t>
            </a:r>
            <a:r>
              <a:rPr lang="en-US" dirty="0"/>
              <a:t>as a sum of cosines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9280" y="4215486"/>
            <a:ext cx="8623920" cy="1305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often in compression techniques like JPEG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508058" y="2581890"/>
          <a:ext cx="5781385" cy="1471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44800" imgH="723900" progId="Equation.3">
                  <p:embed/>
                </p:oleObj>
              </mc:Choice>
              <mc:Fallback>
                <p:oleObj name="Equation" r:id="rId2" imgW="2844800" imgH="723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8058" y="2581890"/>
                        <a:ext cx="5781385" cy="1471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53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Histogram-&gt;DCT</a:t>
            </a:r>
          </a:p>
        </p:txBody>
      </p:sp>
      <p:pic>
        <p:nvPicPr>
          <p:cNvPr id="4" name="Picture 3" descr="DCT_of_histogra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11" y="1417639"/>
            <a:ext cx="4364793" cy="4640881"/>
          </a:xfrm>
          <a:prstGeom prst="rect">
            <a:avLst/>
          </a:prstGeom>
        </p:spPr>
      </p:pic>
      <p:pic>
        <p:nvPicPr>
          <p:cNvPr id="5" name="Picture 4" descr="histogram_fine_ed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417639"/>
            <a:ext cx="4628510" cy="46408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52512" y="1417638"/>
            <a:ext cx="1313205" cy="488881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097013" y="5535299"/>
            <a:ext cx="799797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8047"/>
              </a:buClr>
              <a:buFont typeface="Wingdings" charset="2"/>
              <a:buChar char="q"/>
            </a:pPr>
            <a:r>
              <a:rPr lang="en-US" sz="2800" dirty="0">
                <a:solidFill>
                  <a:prstClr val="black"/>
                </a:solidFill>
                <a:cs typeface="Plantagenet Cherokee"/>
              </a:rPr>
              <a:t>Most information is in first few coefficients</a:t>
            </a:r>
          </a:p>
        </p:txBody>
      </p:sp>
    </p:spTree>
    <p:extLst>
      <p:ext uri="{BB962C8B-B14F-4D97-AF65-F5344CB8AC3E}">
        <p14:creationId xmlns:p14="http://schemas.microsoft.com/office/powerpoint/2010/main" val="338731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473326" y="3305176"/>
          <a:ext cx="6010275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47900" imgH="457200" progId="Equation.3">
                  <p:embed/>
                </p:oleObj>
              </mc:Choice>
              <mc:Fallback>
                <p:oleObj name="Equation" r:id="rId3" imgW="22479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3326" y="3305176"/>
                        <a:ext cx="6010275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the DCT through “Heat”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91227"/>
            <a:ext cx="8229600" cy="4981501"/>
          </a:xfrm>
        </p:spPr>
        <p:txBody>
          <a:bodyPr>
            <a:normAutofit/>
          </a:bodyPr>
          <a:lstStyle/>
          <a:p>
            <a:r>
              <a:rPr lang="en-US" dirty="0"/>
              <a:t>Very simple in the frequency domain </a:t>
            </a:r>
          </a:p>
          <a:p>
            <a:r>
              <a:rPr lang="en-US" dirty="0"/>
              <a:t>Multiply each coefficient by an exponential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t=h</a:t>
            </a:r>
            <a:r>
              <a:rPr lang="en-US" baseline="30000" dirty="0"/>
              <a:t>2</a:t>
            </a:r>
            <a:r>
              <a:rPr lang="en-US" dirty="0"/>
              <a:t>: Time of evolution is bandwidth squared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3003" y="3379001"/>
            <a:ext cx="516672" cy="1085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73694" y="4684102"/>
            <a:ext cx="2980303" cy="830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58ED5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30000" dirty="0" err="1"/>
              <a:t>th</a:t>
            </a:r>
            <a:r>
              <a:rPr lang="en-US" sz="2400" dirty="0"/>
              <a:t> coefficient of DCT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of the histogram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6172846" y="3231535"/>
            <a:ext cx="2255906" cy="1452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92026" y="4730268"/>
            <a:ext cx="3018775" cy="830997"/>
          </a:xfrm>
          <a:prstGeom prst="rect">
            <a:avLst/>
          </a:prstGeom>
          <a:solidFill>
            <a:srgbClr val="BFBFB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Multiplied by decaying</a:t>
            </a:r>
          </a:p>
          <a:p>
            <a:r>
              <a:rPr lang="en-US" sz="2400" dirty="0"/>
              <a:t> exponential in t</a:t>
            </a:r>
          </a:p>
        </p:txBody>
      </p:sp>
    </p:spTree>
    <p:extLst>
      <p:ext uri="{BB962C8B-B14F-4D97-AF65-F5344CB8AC3E}">
        <p14:creationId xmlns:p14="http://schemas.microsoft.com/office/powerpoint/2010/main" val="6318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2952-F625-424B-AD9F-DC50E1C5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7F610C-2018-974A-9C65-55B4B45AF791}"/>
                  </a:ext>
                </a:extLst>
              </p:cNvPr>
              <p:cNvSpPr txBox="1"/>
              <p:nvPr/>
            </p:nvSpPr>
            <p:spPr>
              <a:xfrm>
                <a:off x="1018309" y="2123151"/>
                <a:ext cx="73181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An </a:t>
                </a:r>
                <a:r>
                  <a:rPr lang="en-US" b="1" dirty="0"/>
                  <a:t>event</a:t>
                </a:r>
                <a:r>
                  <a:rPr lang="en-US" dirty="0"/>
                  <a:t> is a subset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which a probability may be assigned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7F610C-2018-974A-9C65-55B4B45AF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09" y="2123151"/>
                <a:ext cx="7318168" cy="369332"/>
              </a:xfrm>
              <a:prstGeom prst="rect">
                <a:avLst/>
              </a:prstGeom>
              <a:blipFill>
                <a:blip r:embed="rId2"/>
                <a:stretch>
                  <a:fillRect l="-69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8A23F-1E9A-8E4B-A64F-26C53FFE3EAE}"/>
                  </a:ext>
                </a:extLst>
              </p:cNvPr>
              <p:cNvSpPr txBox="1"/>
              <p:nvPr/>
            </p:nvSpPr>
            <p:spPr>
              <a:xfrm>
                <a:off x="1151906" y="3325091"/>
                <a:ext cx="3061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Possible events: {H, T, {H,T},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8A23F-1E9A-8E4B-A64F-26C53FFE3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06" y="3325091"/>
                <a:ext cx="3061479" cy="369332"/>
              </a:xfrm>
              <a:prstGeom prst="rect">
                <a:avLst/>
              </a:prstGeom>
              <a:blipFill>
                <a:blip r:embed="rId3"/>
                <a:stretch>
                  <a:fillRect l="-165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Tossing A Coin | Probability | Formula | Calculator | Examples - Cuemath">
            <a:extLst>
              <a:ext uri="{FF2B5EF4-FFF2-40B4-BE49-F238E27FC236}">
                <a16:creationId xmlns:a16="http://schemas.microsoft.com/office/drawing/2014/main" id="{A8417BD0-BBF7-3943-9B0D-43250746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6" y="3735987"/>
            <a:ext cx="40767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58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DCT Before and After Smoothing</a:t>
            </a:r>
          </a:p>
        </p:txBody>
      </p:sp>
      <p:pic>
        <p:nvPicPr>
          <p:cNvPr id="4" name="Picture 3" descr="DCT_of_histogram_no_dot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417639"/>
            <a:ext cx="4499343" cy="4718373"/>
          </a:xfrm>
          <a:prstGeom prst="rect">
            <a:avLst/>
          </a:prstGeom>
        </p:spPr>
      </p:pic>
      <p:pic>
        <p:nvPicPr>
          <p:cNvPr id="5" name="Picture 4" descr="DCT_of_histogram_smooth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80" y="1417639"/>
            <a:ext cx="4924520" cy="47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49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 the DCT</a:t>
            </a:r>
          </a:p>
        </p:txBody>
      </p:sp>
      <p:pic>
        <p:nvPicPr>
          <p:cNvPr id="4" name="Picture 3" descr="idct_of_ed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7638"/>
            <a:ext cx="9144000" cy="4795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0859" y="4347794"/>
            <a:ext cx="179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 estimate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097013" y="5535299"/>
            <a:ext cx="799797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8047"/>
              </a:buClr>
              <a:buFont typeface="Wingdings" charset="2"/>
              <a:buChar char="q"/>
            </a:pPr>
            <a:r>
              <a:rPr lang="en-US" sz="2800" dirty="0">
                <a:solidFill>
                  <a:prstClr val="black"/>
                </a:solidFill>
                <a:cs typeface="Plantagenet Cherokee"/>
              </a:rPr>
              <a:t>Higher Dimensions Generalize from 1-D Case</a:t>
            </a:r>
          </a:p>
        </p:txBody>
      </p:sp>
    </p:spTree>
    <p:extLst>
      <p:ext uri="{BB962C8B-B14F-4D97-AF65-F5344CB8AC3E}">
        <p14:creationId xmlns:p14="http://schemas.microsoft.com/office/powerpoint/2010/main" val="247952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163989"/>
            <a:ext cx="8229600" cy="2962174"/>
          </a:xfrm>
        </p:spPr>
        <p:txBody>
          <a:bodyPr>
            <a:normAutofit/>
          </a:bodyPr>
          <a:lstStyle/>
          <a:p>
            <a:r>
              <a:rPr lang="en-US" dirty="0"/>
              <a:t>Sketch of Algorithm </a:t>
            </a:r>
            <a:r>
              <a:rPr lang="en-US" i="1" dirty="0">
                <a:solidFill>
                  <a:srgbClr val="0000FF"/>
                </a:solidFill>
              </a:rPr>
              <a:t>(</a:t>
            </a:r>
            <a:r>
              <a:rPr lang="en-US" i="1" dirty="0" err="1">
                <a:solidFill>
                  <a:srgbClr val="0000FF"/>
                </a:solidFill>
              </a:rPr>
              <a:t>matlab</a:t>
            </a:r>
            <a:r>
              <a:rPr lang="en-US" i="1" dirty="0">
                <a:solidFill>
                  <a:srgbClr val="0000FF"/>
                </a:solidFill>
              </a:rPr>
              <a:t> command in blue)</a:t>
            </a:r>
          </a:p>
          <a:p>
            <a:pPr marL="971550" lvl="1" indent="-514350">
              <a:buAutoNum type="arabicPeriod"/>
            </a:pPr>
            <a:r>
              <a:rPr lang="en-US" dirty="0"/>
              <a:t>Start from an </a:t>
            </a:r>
            <a:r>
              <a:rPr lang="en-US" dirty="0" err="1"/>
              <a:t>equi</a:t>
            </a:r>
            <a:r>
              <a:rPr lang="en-US" dirty="0"/>
              <a:t>-binned histogram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 err="1">
                <a:solidFill>
                  <a:srgbClr val="0000FF"/>
                </a:solidFill>
              </a:rPr>
              <a:t>histc</a:t>
            </a:r>
            <a:r>
              <a:rPr lang="en-US" dirty="0">
                <a:solidFill>
                  <a:srgbClr val="0000FF"/>
                </a:solidFill>
              </a:rPr>
              <a:t>)</a:t>
            </a:r>
          </a:p>
          <a:p>
            <a:pPr marL="971550" lvl="1" indent="-514350">
              <a:buAutoNum type="arabicPeriod"/>
            </a:pPr>
            <a:r>
              <a:rPr lang="en-US" dirty="0"/>
              <a:t>Transfer histogram into frequency domain via Discrete Cosine Transform </a:t>
            </a:r>
            <a:r>
              <a:rPr lang="en-US" i="1" dirty="0">
                <a:solidFill>
                  <a:srgbClr val="0000FF"/>
                </a:solidFill>
              </a:rPr>
              <a:t>(</a:t>
            </a:r>
            <a:r>
              <a:rPr lang="en-US" i="1" dirty="0" err="1">
                <a:solidFill>
                  <a:srgbClr val="0000FF"/>
                </a:solidFill>
              </a:rPr>
              <a:t>dct</a:t>
            </a:r>
            <a:r>
              <a:rPr lang="en-US" i="1" dirty="0">
                <a:solidFill>
                  <a:srgbClr val="0000FF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dirty="0"/>
              <a:t>3.   Evolve DCT by heat equation </a:t>
            </a:r>
          </a:p>
          <a:p>
            <a:pPr marL="457200" lvl="1" indent="0">
              <a:buNone/>
            </a:pPr>
            <a:r>
              <a:rPr lang="en-US" dirty="0"/>
              <a:t>4.   Inverse Discrete Cosine Transform </a:t>
            </a:r>
            <a:r>
              <a:rPr lang="en-US" i="1" dirty="0">
                <a:solidFill>
                  <a:srgbClr val="0000FF"/>
                </a:solidFill>
              </a:rPr>
              <a:t>(</a:t>
            </a:r>
            <a:r>
              <a:rPr lang="en-US" i="1" dirty="0" err="1">
                <a:solidFill>
                  <a:srgbClr val="0000FF"/>
                </a:solidFill>
              </a:rPr>
              <a:t>idc</a:t>
            </a:r>
            <a:r>
              <a:rPr lang="en-US" i="1" dirty="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4" name="Picture 3" descr="Screenshot 2015-01-11 12.3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294847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92180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 of KDE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Matlab</a:t>
            </a:r>
            <a:r>
              <a:rPr lang="en-US" dirty="0"/>
              <a:t> has an implementation in 1D of the </a:t>
            </a:r>
            <a:r>
              <a:rPr lang="en-US" dirty="0" err="1"/>
              <a:t>gaussian</a:t>
            </a:r>
            <a:r>
              <a:rPr lang="en-US" dirty="0"/>
              <a:t> kernel density estimation: </a:t>
            </a:r>
            <a:r>
              <a:rPr lang="en-US" i="1" dirty="0" err="1">
                <a:solidFill>
                  <a:srgbClr val="0000FF"/>
                </a:solidFill>
              </a:rPr>
              <a:t>ksdensity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use other kernel shapes</a:t>
            </a:r>
          </a:p>
          <a:p>
            <a:r>
              <a:rPr lang="en-US" dirty="0"/>
              <a:t>Heat-equation based KDE implementation by </a:t>
            </a:r>
            <a:r>
              <a:rPr lang="en-US" dirty="0" err="1"/>
              <a:t>Botev</a:t>
            </a:r>
            <a:r>
              <a:rPr lang="en-US" dirty="0"/>
              <a:t>, et al. for 2D </a:t>
            </a:r>
          </a:p>
          <a:p>
            <a:pPr lvl="1"/>
            <a:r>
              <a:rPr lang="en-US" dirty="0"/>
              <a:t>Kde2d.m</a:t>
            </a:r>
          </a:p>
          <a:p>
            <a:r>
              <a:rPr lang="en-US" dirty="0"/>
              <a:t>Our implementation in 3-D case available</a:t>
            </a:r>
          </a:p>
        </p:txBody>
      </p:sp>
    </p:spTree>
    <p:extLst>
      <p:ext uri="{BB962C8B-B14F-4D97-AF65-F5344CB8AC3E}">
        <p14:creationId xmlns:p14="http://schemas.microsoft.com/office/powerpoint/2010/main" val="1883901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O(N) to compute histogram </a:t>
            </a:r>
          </a:p>
          <a:p>
            <a:r>
              <a:rPr lang="en-US" dirty="0"/>
              <a:t>O(M log M) to compute DCT of an M-binned histogram using a Fast Cosine Transform (like fast </a:t>
            </a:r>
            <a:r>
              <a:rPr lang="en-US" dirty="0" err="1"/>
              <a:t>fourier</a:t>
            </a:r>
            <a:r>
              <a:rPr lang="en-US" dirty="0"/>
              <a:t> transform)</a:t>
            </a:r>
          </a:p>
          <a:p>
            <a:r>
              <a:rPr lang="en-US" dirty="0"/>
              <a:t>O(M) to smooth DCT</a:t>
            </a:r>
          </a:p>
          <a:p>
            <a:r>
              <a:rPr lang="en-US" dirty="0"/>
              <a:t>O(M log M) to invert DCT </a:t>
            </a:r>
          </a:p>
          <a:p>
            <a:r>
              <a:rPr lang="en-US" dirty="0"/>
              <a:t>Overall complexity O(N+M log M)</a:t>
            </a:r>
          </a:p>
        </p:txBody>
      </p:sp>
    </p:spTree>
    <p:extLst>
      <p:ext uri="{BB962C8B-B14F-4D97-AF65-F5344CB8AC3E}">
        <p14:creationId xmlns:p14="http://schemas.microsoft.com/office/powerpoint/2010/main" val="734188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81200" y="274637"/>
            <a:ext cx="8229600" cy="1143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2800"/>
              <a:t>Runtime Analysis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l="4110" b="6573"/>
          <a:stretch/>
        </p:blipFill>
        <p:spPr>
          <a:xfrm>
            <a:off x="3385418" y="1512102"/>
            <a:ext cx="6001770" cy="46979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742340" y="6210034"/>
            <a:ext cx="400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(number of bins)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4532" y="3322455"/>
            <a:ext cx="153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Runtime(s)</a:t>
            </a:r>
          </a:p>
        </p:txBody>
      </p:sp>
    </p:spTree>
    <p:extLst>
      <p:ext uri="{BB962C8B-B14F-4D97-AF65-F5344CB8AC3E}">
        <p14:creationId xmlns:p14="http://schemas.microsoft.com/office/powerpoint/2010/main" val="3322838087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981200" y="274637"/>
            <a:ext cx="8229600" cy="1143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2800" dirty="0"/>
              <a:t>Error Analysis-2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1981200" y="1600202"/>
            <a:ext cx="8229600" cy="49675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ct val="55000"/>
              <a:buNone/>
            </a:pPr>
            <a:r>
              <a:rPr lang="en" sz="2000" dirty="0"/>
              <a:t>1. Learn a distribution on full</a:t>
            </a:r>
          </a:p>
          <a:p>
            <a:pPr>
              <a:buClr>
                <a:schemeClr val="dk1"/>
              </a:buClr>
              <a:buSzPct val="55000"/>
              <a:buNone/>
            </a:pPr>
            <a:r>
              <a:rPr lang="en" sz="2000" dirty="0"/>
              <a:t>    data using </a:t>
            </a:r>
            <a:r>
              <a:rPr lang="en-US" sz="2000" dirty="0"/>
              <a:t>Gaussian </a:t>
            </a:r>
            <a:r>
              <a:rPr lang="en-US" sz="2000" dirty="0" err="1"/>
              <a:t>kde</a:t>
            </a:r>
            <a:endParaRPr lang="en-US" sz="2000" dirty="0"/>
          </a:p>
          <a:p>
            <a:pPr>
              <a:buClr>
                <a:schemeClr val="dk1"/>
              </a:buClr>
              <a:buSzPct val="55000"/>
              <a:buNone/>
            </a:pPr>
            <a:r>
              <a:rPr lang="en" sz="2000" dirty="0"/>
              <a:t>2. Sample out a trainset from</a:t>
            </a:r>
          </a:p>
          <a:p>
            <a:pPr>
              <a:buClr>
                <a:schemeClr val="dk1"/>
              </a:buClr>
              <a:buSzPct val="55000"/>
              <a:buNone/>
            </a:pPr>
            <a:r>
              <a:rPr lang="en" sz="2000" dirty="0"/>
              <a:t>    the </a:t>
            </a:r>
            <a:r>
              <a:rPr lang="en" sz="2000" u="sng" dirty="0"/>
              <a:t>histogram</a:t>
            </a:r>
            <a:r>
              <a:rPr lang="en" sz="2000" dirty="0"/>
              <a:t> </a:t>
            </a:r>
          </a:p>
          <a:p>
            <a:pPr>
              <a:buClr>
                <a:schemeClr val="dk1"/>
              </a:buClr>
              <a:buSzPct val="55000"/>
              <a:buNone/>
            </a:pPr>
            <a:r>
              <a:rPr lang="en" sz="2000" dirty="0"/>
              <a:t>3. Learn a distribution using </a:t>
            </a:r>
          </a:p>
          <a:p>
            <a:pPr>
              <a:buClr>
                <a:schemeClr val="dk1"/>
              </a:buClr>
              <a:buSzPct val="55000"/>
              <a:buNone/>
            </a:pPr>
            <a:r>
              <a:rPr lang="en" sz="2000" dirty="0"/>
              <a:t>    both methods from the </a:t>
            </a:r>
          </a:p>
          <a:p>
            <a:pPr>
              <a:buClr>
                <a:schemeClr val="dk1"/>
              </a:buClr>
              <a:buSzPct val="55000"/>
              <a:buNone/>
            </a:pPr>
            <a:r>
              <a:rPr lang="en" sz="2000" dirty="0"/>
              <a:t>    train set </a:t>
            </a:r>
          </a:p>
          <a:p>
            <a:pPr>
              <a:buClr>
                <a:schemeClr val="dk1"/>
              </a:buClr>
              <a:buSzPct val="55000"/>
              <a:buNone/>
            </a:pPr>
            <a:r>
              <a:rPr lang="en" sz="2000" dirty="0"/>
              <a:t>4. Compare to estimates </a:t>
            </a:r>
          </a:p>
          <a:p>
            <a:pPr>
              <a:buClr>
                <a:schemeClr val="dk1"/>
              </a:buClr>
              <a:buSzPct val="55000"/>
              <a:buNone/>
            </a:pPr>
            <a:r>
              <a:rPr lang="en" sz="2000" dirty="0"/>
              <a:t>    obtained in step 1.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648" y="1454533"/>
            <a:ext cx="5473352" cy="47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8262366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Probability is the likelihood P(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) that an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occur</a:t>
                </a:r>
              </a:p>
              <a:p>
                <a:r>
                  <a:rPr lang="en-US" dirty="0"/>
                  <a:t>Probability is a function 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-&gt;R  assigns real values to subsets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in the range [0,1]</a:t>
                </a:r>
              </a:p>
              <a:p>
                <a:r>
                  <a:rPr lang="en-US" dirty="0"/>
                  <a:t>Axioms: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D22D80C-8112-544C-BDA0-CCDA38A2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556" y="3687763"/>
            <a:ext cx="6769100" cy="248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960F6C-05BF-0841-B69E-48F32AB49314}"/>
              </a:ext>
            </a:extLst>
          </p:cNvPr>
          <p:cNvSpPr txBox="1"/>
          <p:nvPr/>
        </p:nvSpPr>
        <p:spPr>
          <a:xfrm>
            <a:off x="2500189" y="3816628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4651D-D806-FC48-942A-F7E128B6A859}"/>
              </a:ext>
            </a:extLst>
          </p:cNvPr>
          <p:cNvSpPr txBox="1"/>
          <p:nvPr/>
        </p:nvSpPr>
        <p:spPr>
          <a:xfrm>
            <a:off x="2500189" y="4320897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Non-negativity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165B8-2935-1847-9391-AFBA26595DE9}"/>
              </a:ext>
            </a:extLst>
          </p:cNvPr>
          <p:cNvSpPr txBox="1"/>
          <p:nvPr/>
        </p:nvSpPr>
        <p:spPr>
          <a:xfrm>
            <a:off x="2482748" y="487959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Additivity</a:t>
            </a:r>
          </a:p>
        </p:txBody>
      </p:sp>
    </p:spTree>
    <p:extLst>
      <p:ext uri="{BB962C8B-B14F-4D97-AF65-F5344CB8AC3E}">
        <p14:creationId xmlns:p14="http://schemas.microsoft.com/office/powerpoint/2010/main" val="143783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properties of Probability Distributions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50F56-024B-C746-878D-FB23CB368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296" y="1640910"/>
            <a:ext cx="7413705" cy="2965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A1C3D8-165F-644F-BCC9-414930298D33}"/>
              </a:ext>
            </a:extLst>
          </p:cNvPr>
          <p:cNvSpPr txBox="1"/>
          <p:nvPr/>
        </p:nvSpPr>
        <p:spPr>
          <a:xfrm>
            <a:off x="7001301" y="1910687"/>
            <a:ext cx="26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sz="2400" baseline="30000" dirty="0"/>
              <a:t>c</a:t>
            </a:r>
            <a:r>
              <a:rPr lang="en-US" dirty="0"/>
              <a:t> is complement set of A</a:t>
            </a:r>
          </a:p>
        </p:txBody>
      </p:sp>
    </p:spTree>
    <p:extLst>
      <p:ext uri="{BB962C8B-B14F-4D97-AF65-F5344CB8AC3E}">
        <p14:creationId xmlns:p14="http://schemas.microsoft.com/office/powerpoint/2010/main" val="74630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26" y="1417638"/>
            <a:ext cx="63500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9327" y="6180138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that assigns probabilities to each </a:t>
            </a:r>
            <a:r>
              <a:rPr lang="en-US" b="1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19811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discrete random variable has a </a:t>
                </a:r>
                <a:r>
                  <a:rPr lang="en-US" b="1" dirty="0"/>
                  <a:t>(discrete) uniform </a:t>
                </a:r>
                <a:r>
                  <a:rPr lang="en-US" dirty="0"/>
                  <a:t>distribution if its sample spaces is a finite set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and its probability mass function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Examples</a:t>
                </a:r>
                <a:r>
                  <a:rPr lang="en-US" dirty="0"/>
                  <a:t>: Roll a fair die, flip a fair coin, etc.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Uniform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4A53D-F4D6-F341-B533-0A007A0109E3}"/>
              </a:ext>
            </a:extLst>
          </p:cNvPr>
          <p:cNvSpPr txBox="1"/>
          <p:nvPr/>
        </p:nvSpPr>
        <p:spPr>
          <a:xfrm>
            <a:off x="6919416" y="3770461"/>
            <a:ext cx="4568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equal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probability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for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each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outcome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85B24-0DF4-5640-AEED-7F11CC5B4139}"/>
              </a:ext>
            </a:extLst>
          </p:cNvPr>
          <p:cNvSpPr txBox="1"/>
          <p:nvPr/>
        </p:nvSpPr>
        <p:spPr>
          <a:xfrm>
            <a:off x="7977117" y="843450"/>
            <a:ext cx="3268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has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maximum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entropy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6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9224-4A2B-1145-8591-AA7351D4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44D5-F35A-A546-8BB9-766598485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random variable is </a:t>
                </a:r>
                <a:r>
                  <a:rPr lang="en-US" b="1" dirty="0"/>
                  <a:t>continuous</a:t>
                </a:r>
                <a:r>
                  <a:rPr lang="en-US" dirty="0"/>
                  <a:t> if its sample space is a continuum of points, i.e., an interval or union of intervals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distribution of a continuous RV is defined by its </a:t>
                </a:r>
                <a:r>
                  <a:rPr lang="en-US" b="1" dirty="0"/>
                  <a:t>probability density function </a:t>
                </a:r>
                <a:r>
                  <a:rPr lang="en-US" dirty="0"/>
                  <a:t>(pdf)</a:t>
                </a:r>
              </a:p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valid pdf </a:t>
                </a:r>
                <a:r>
                  <a:rPr lang="en-US" dirty="0" err="1"/>
                  <a:t>iff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probability of an event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44D5-F35A-A546-8BB9-766598485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 b="-5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017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1297</Words>
  <Application>Microsoft Macintosh PowerPoint</Application>
  <PresentationFormat>Widescreen</PresentationFormat>
  <Paragraphs>223</Paragraphs>
  <Slides>46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Wingdings</vt:lpstr>
      <vt:lpstr>Office Theme</vt:lpstr>
      <vt:lpstr>Equation</vt:lpstr>
      <vt:lpstr>Probability Theory,  Density Estimation </vt:lpstr>
      <vt:lpstr>Random variable </vt:lpstr>
      <vt:lpstr>Sample space</vt:lpstr>
      <vt:lpstr>Event </vt:lpstr>
      <vt:lpstr>Probabilities</vt:lpstr>
      <vt:lpstr>Other properties of Probability Distributions</vt:lpstr>
      <vt:lpstr>Probability Mass Function </vt:lpstr>
      <vt:lpstr>Discrete Uniform Distribution</vt:lpstr>
      <vt:lpstr>Continuous Random Variables</vt:lpstr>
      <vt:lpstr>Probability Density Function </vt:lpstr>
      <vt:lpstr>Continuous Uniform Distribution</vt:lpstr>
      <vt:lpstr>Gaussian Distribution </vt:lpstr>
      <vt:lpstr>Real Data</vt:lpstr>
      <vt:lpstr>Non-parametric Estimate</vt:lpstr>
      <vt:lpstr>Simple Approach: Histogram</vt:lpstr>
      <vt:lpstr>O(N) Algorithm for Computation</vt:lpstr>
      <vt:lpstr>Width of bin “bandwidth” matters</vt:lpstr>
      <vt:lpstr>Problems with Histograms</vt:lpstr>
      <vt:lpstr>Kernel Density Estimates</vt:lpstr>
      <vt:lpstr>Kernel</vt:lpstr>
      <vt:lpstr>Kernel Density Estimate</vt:lpstr>
      <vt:lpstr>Density Estimate</vt:lpstr>
      <vt:lpstr>Bandwidth= h =Width of Scaled Kernel Kh </vt:lpstr>
      <vt:lpstr>PowerPoint Presentation</vt:lpstr>
      <vt:lpstr>KDE Algorithm O(N*P)</vt:lpstr>
      <vt:lpstr>Mean Integrated Square Error </vt:lpstr>
      <vt:lpstr>Data, Histogram, Density Estimate</vt:lpstr>
      <vt:lpstr>k-NN-based Density Estimate </vt:lpstr>
      <vt:lpstr>Example: ND Density Estimation on k-NN</vt:lpstr>
      <vt:lpstr>PowerPoint Presentation</vt:lpstr>
      <vt:lpstr>More advanced KDE</vt:lpstr>
      <vt:lpstr>Heat-Equation Based Density-Estimation </vt:lpstr>
      <vt:lpstr>PowerPoint Presentation</vt:lpstr>
      <vt:lpstr>Spreading of Heat</vt:lpstr>
      <vt:lpstr>Heat Equation</vt:lpstr>
      <vt:lpstr>Frequency Domain</vt:lpstr>
      <vt:lpstr>Discrete Cosine Transform</vt:lpstr>
      <vt:lpstr>Histogram-&gt;DCT</vt:lpstr>
      <vt:lpstr>Evolving the DCT through “Heat”</vt:lpstr>
      <vt:lpstr>DCT Before and After Smoothing</vt:lpstr>
      <vt:lpstr>Invert the DCT</vt:lpstr>
      <vt:lpstr>PowerPoint Presentation</vt:lpstr>
      <vt:lpstr>Implementations of KDE</vt:lpstr>
      <vt:lpstr>Complexity Analysis</vt:lpstr>
      <vt:lpstr>Runtime Analysis</vt:lpstr>
      <vt:lpstr>Error Analysis-2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Variables and Probability Distributions </dc:title>
  <dc:creator>Krishnaswamy, Smita</dc:creator>
  <cp:lastModifiedBy>Wenxin Xu</cp:lastModifiedBy>
  <cp:revision>30</cp:revision>
  <dcterms:created xsi:type="dcterms:W3CDTF">2021-11-01T20:24:42Z</dcterms:created>
  <dcterms:modified xsi:type="dcterms:W3CDTF">2023-03-10T09:43:24Z</dcterms:modified>
</cp:coreProperties>
</file>